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2" r:id="rId2"/>
    <p:sldId id="263" r:id="rId3"/>
    <p:sldId id="267" r:id="rId4"/>
    <p:sldId id="265" r:id="rId5"/>
    <p:sldId id="266" r:id="rId6"/>
    <p:sldId id="269" r:id="rId7"/>
    <p:sldId id="272" r:id="rId8"/>
    <p:sldId id="271" r:id="rId9"/>
    <p:sldId id="274" r:id="rId10"/>
    <p:sldId id="276" r:id="rId11"/>
    <p:sldId id="273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97"/>
    <a:srgbClr val="5EB7A6"/>
    <a:srgbClr val="F44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2301" autoAdjust="0"/>
  </p:normalViewPr>
  <p:slideViewPr>
    <p:cSldViewPr snapToGrid="0">
      <p:cViewPr varScale="1">
        <p:scale>
          <a:sx n="86" d="100"/>
          <a:sy n="86" d="100"/>
        </p:scale>
        <p:origin x="2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3AFA50-6205-47F9-B3E2-22EAF060A452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C357D-F3A3-49A0-9B5D-B9AB272B8137}">
      <dgm:prSet phldrT="[Text]" custT="1"/>
      <dgm:spPr/>
      <dgm:t>
        <a:bodyPr/>
        <a:lstStyle/>
        <a:p>
          <a:r>
            <a:rPr lang="en-US" sz="2000" dirty="0"/>
            <a:t>Data pre-identified contrail days</a:t>
          </a:r>
        </a:p>
      </dgm:t>
    </dgm:pt>
    <dgm:pt modelId="{BC02369C-48F5-417D-80FE-7C69470ABFA9}" type="parTrans" cxnId="{C8C8B109-A2DE-4BA0-8DDB-A172DE63A725}">
      <dgm:prSet/>
      <dgm:spPr/>
      <dgm:t>
        <a:bodyPr/>
        <a:lstStyle/>
        <a:p>
          <a:endParaRPr lang="en-US"/>
        </a:p>
      </dgm:t>
    </dgm:pt>
    <dgm:pt modelId="{DBD91E5C-0D84-4D1F-96D4-41A2064BB84D}" type="sibTrans" cxnId="{C8C8B109-A2DE-4BA0-8DDB-A172DE63A725}">
      <dgm:prSet/>
      <dgm:spPr/>
      <dgm:t>
        <a:bodyPr/>
        <a:lstStyle/>
        <a:p>
          <a:endParaRPr lang="en-US"/>
        </a:p>
      </dgm:t>
    </dgm:pt>
    <dgm:pt modelId="{E4382F26-50D1-4C2F-9F7D-BC9AD4485D05}">
      <dgm:prSet phldrT="[Text]"/>
      <dgm:spPr/>
      <dgm:t>
        <a:bodyPr/>
        <a:lstStyle/>
        <a:p>
          <a:r>
            <a:rPr lang="en-US" dirty="0"/>
            <a:t>GitHub GUI</a:t>
          </a:r>
        </a:p>
      </dgm:t>
    </dgm:pt>
    <dgm:pt modelId="{625D9ADF-025B-4061-80B7-51D3AAB6D3A1}" type="parTrans" cxnId="{36D1216E-C0AB-4132-A9D8-2548890B7363}">
      <dgm:prSet/>
      <dgm:spPr/>
      <dgm:t>
        <a:bodyPr/>
        <a:lstStyle/>
        <a:p>
          <a:endParaRPr lang="en-US"/>
        </a:p>
      </dgm:t>
    </dgm:pt>
    <dgm:pt modelId="{8FF6F67A-29B5-45E4-8C45-DF03113FB70B}" type="sibTrans" cxnId="{36D1216E-C0AB-4132-A9D8-2548890B7363}">
      <dgm:prSet/>
      <dgm:spPr/>
      <dgm:t>
        <a:bodyPr/>
        <a:lstStyle/>
        <a:p>
          <a:endParaRPr lang="en-US"/>
        </a:p>
      </dgm:t>
    </dgm:pt>
    <dgm:pt modelId="{91195FE8-239F-4D6B-B357-DCAC3D0A2E60}">
      <dgm:prSet phldrT="[Text]" custT="1"/>
      <dgm:spPr/>
      <dgm:t>
        <a:bodyPr/>
        <a:lstStyle/>
        <a:p>
          <a:pPr algn="l"/>
          <a:r>
            <a:rPr lang="en-GB" sz="2000" dirty="0"/>
            <a:t>- Semi-supervised labelling contrail tool </a:t>
          </a:r>
        </a:p>
        <a:p>
          <a:pPr algn="l"/>
          <a:r>
            <a:rPr lang="en-GB" sz="2000" dirty="0"/>
            <a:t>- Machine learning approaches to predict the presence of contrails</a:t>
          </a:r>
          <a:endParaRPr lang="en-US" sz="2000" dirty="0"/>
        </a:p>
      </dgm:t>
    </dgm:pt>
    <dgm:pt modelId="{A7529BE7-7BA6-4028-A713-1D73854B0102}" type="parTrans" cxnId="{601F8A12-93C7-42F1-8283-069E0483A5DE}">
      <dgm:prSet/>
      <dgm:spPr/>
      <dgm:t>
        <a:bodyPr/>
        <a:lstStyle/>
        <a:p>
          <a:endParaRPr lang="en-US"/>
        </a:p>
      </dgm:t>
    </dgm:pt>
    <dgm:pt modelId="{0F2F029D-44F3-4FF3-B400-8D15C890C64D}" type="sibTrans" cxnId="{601F8A12-93C7-42F1-8283-069E0483A5DE}">
      <dgm:prSet/>
      <dgm:spPr/>
      <dgm:t>
        <a:bodyPr/>
        <a:lstStyle/>
        <a:p>
          <a:endParaRPr lang="en-US"/>
        </a:p>
      </dgm:t>
    </dgm:pt>
    <dgm:pt modelId="{B6982AFD-43B1-4DD3-B7B1-13124DDFB69D}">
      <dgm:prSet phldrT="[Text]" custT="1"/>
      <dgm:spPr/>
      <dgm:t>
        <a:bodyPr/>
        <a:lstStyle/>
        <a:p>
          <a:r>
            <a:rPr lang="en-US" sz="1600" dirty="0"/>
            <a:t>OpenSky trajectories (.csv)</a:t>
          </a:r>
        </a:p>
      </dgm:t>
    </dgm:pt>
    <dgm:pt modelId="{51B005DF-0B03-482A-B0E4-258E90754BB2}" type="parTrans" cxnId="{1E876FCF-BD1D-4754-BD62-BB68B298CB58}">
      <dgm:prSet/>
      <dgm:spPr/>
      <dgm:t>
        <a:bodyPr/>
        <a:lstStyle/>
        <a:p>
          <a:endParaRPr lang="en-US"/>
        </a:p>
      </dgm:t>
    </dgm:pt>
    <dgm:pt modelId="{BE57FF8D-9EB1-45C2-8B94-B518642361EF}" type="sibTrans" cxnId="{1E876FCF-BD1D-4754-BD62-BB68B298CB58}">
      <dgm:prSet/>
      <dgm:spPr/>
      <dgm:t>
        <a:bodyPr/>
        <a:lstStyle/>
        <a:p>
          <a:endParaRPr lang="en-US"/>
        </a:p>
      </dgm:t>
    </dgm:pt>
    <dgm:pt modelId="{53B83B99-8916-4A66-A742-2D207A87D3B7}">
      <dgm:prSet phldrT="[Text]" custT="1"/>
      <dgm:spPr/>
      <dgm:t>
        <a:bodyPr/>
        <a:lstStyle/>
        <a:p>
          <a:r>
            <a:rPr lang="en-US" sz="1600" dirty="0"/>
            <a:t>~100 GOES-16 (.</a:t>
          </a:r>
          <a:r>
            <a:rPr lang="en-US" sz="1600" dirty="0" err="1"/>
            <a:t>nc</a:t>
          </a:r>
          <a:r>
            <a:rPr lang="en-US" sz="1600" dirty="0"/>
            <a:t>)</a:t>
          </a:r>
        </a:p>
      </dgm:t>
    </dgm:pt>
    <dgm:pt modelId="{5268BFFC-745C-48E8-AA7A-EC7B498481E4}" type="parTrans" cxnId="{46820540-9DF9-4476-A00C-192FA934D80F}">
      <dgm:prSet/>
      <dgm:spPr/>
      <dgm:t>
        <a:bodyPr/>
        <a:lstStyle/>
        <a:p>
          <a:endParaRPr lang="en-US"/>
        </a:p>
      </dgm:t>
    </dgm:pt>
    <dgm:pt modelId="{5883D47D-A0A8-4C3D-9DBC-A5EDCD1BF1A9}" type="sibTrans" cxnId="{46820540-9DF9-4476-A00C-192FA934D80F}">
      <dgm:prSet/>
      <dgm:spPr/>
      <dgm:t>
        <a:bodyPr/>
        <a:lstStyle/>
        <a:p>
          <a:endParaRPr lang="en-US"/>
        </a:p>
      </dgm:t>
    </dgm:pt>
    <dgm:pt modelId="{35EF2566-EA12-4800-B035-31F3A8E5BC30}" type="pres">
      <dgm:prSet presAssocID="{D83AFA50-6205-47F9-B3E2-22EAF060A452}" presName="Name0" presStyleCnt="0">
        <dgm:presLayoutVars>
          <dgm:dir/>
          <dgm:resizeHandles val="exact"/>
        </dgm:presLayoutVars>
      </dgm:prSet>
      <dgm:spPr/>
    </dgm:pt>
    <dgm:pt modelId="{D16D2A18-03AB-4C7F-9BF6-9553AB98B205}" type="pres">
      <dgm:prSet presAssocID="{D76C357D-F3A3-49A0-9B5D-B9AB272B8137}" presName="composite" presStyleCnt="0"/>
      <dgm:spPr/>
    </dgm:pt>
    <dgm:pt modelId="{502881BE-F143-45D8-843D-7EA4D8214F5C}" type="pres">
      <dgm:prSet presAssocID="{D76C357D-F3A3-49A0-9B5D-B9AB272B8137}" presName="imagSh" presStyleLbl="bgImgPlace1" presStyleIdx="0" presStyleCnt="3" custScaleX="145111" custScaleY="106720" custLinFactNeighborX="6667" custLinFactNeighborY="-5611"/>
      <dgm:spPr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B5ABC3A-9B35-4D7E-8BCE-3C3F35B9BB0A}" type="pres">
      <dgm:prSet presAssocID="{D76C357D-F3A3-49A0-9B5D-B9AB272B8137}" presName="txNode" presStyleLbl="node1" presStyleIdx="0" presStyleCnt="3" custScaleX="142940" custScaleY="65543" custLinFactNeighborX="-9612" custLinFactNeighborY="32200">
        <dgm:presLayoutVars>
          <dgm:bulletEnabled val="1"/>
        </dgm:presLayoutVars>
      </dgm:prSet>
      <dgm:spPr/>
    </dgm:pt>
    <dgm:pt modelId="{1B61019A-4130-40BC-9763-FAE96757ECF9}" type="pres">
      <dgm:prSet presAssocID="{DBD91E5C-0D84-4D1F-96D4-41A2064BB84D}" presName="sibTrans" presStyleLbl="sibTrans2D1" presStyleIdx="0" presStyleCnt="2" custAng="21545185" custScaleX="222148"/>
      <dgm:spPr/>
    </dgm:pt>
    <dgm:pt modelId="{6444E9D2-6859-4E4B-83DB-4558DF54E8E4}" type="pres">
      <dgm:prSet presAssocID="{DBD91E5C-0D84-4D1F-96D4-41A2064BB84D}" presName="connTx" presStyleLbl="sibTrans2D1" presStyleIdx="0" presStyleCnt="2"/>
      <dgm:spPr/>
    </dgm:pt>
    <dgm:pt modelId="{D1E724EF-8614-4B2B-BC8B-F4769D884E37}" type="pres">
      <dgm:prSet presAssocID="{E4382F26-50D1-4C2F-9F7D-BC9AD4485D05}" presName="composite" presStyleCnt="0"/>
      <dgm:spPr/>
    </dgm:pt>
    <dgm:pt modelId="{37180770-5884-4C08-85FA-40A6AFE0E728}" type="pres">
      <dgm:prSet presAssocID="{E4382F26-50D1-4C2F-9F7D-BC9AD4485D05}" presName="imagSh" presStyleLbl="bgImgPlace1" presStyleIdx="1" presStyleCnt="3" custLinFactNeighborX="-7888" custLinFactNeighborY="-6934"/>
      <dgm:spPr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EDE125F-E8F5-4815-A5EF-C9C99920F256}" type="pres">
      <dgm:prSet presAssocID="{E4382F26-50D1-4C2F-9F7D-BC9AD4485D05}" presName="txNode" presStyleLbl="node1" presStyleIdx="1" presStyleCnt="3" custScaleX="76579" custScaleY="36569" custLinFactNeighborX="-20283" custLinFactNeighborY="32242">
        <dgm:presLayoutVars>
          <dgm:bulletEnabled val="1"/>
        </dgm:presLayoutVars>
      </dgm:prSet>
      <dgm:spPr/>
    </dgm:pt>
    <dgm:pt modelId="{DD63F5A8-BFEB-43D9-9AC4-C73731E33016}" type="pres">
      <dgm:prSet presAssocID="{8FF6F67A-29B5-45E4-8C45-DF03113FB70B}" presName="sibTrans" presStyleLbl="sibTrans2D1" presStyleIdx="1" presStyleCnt="2" custScaleX="153255"/>
      <dgm:spPr/>
    </dgm:pt>
    <dgm:pt modelId="{180557FA-D5BF-4C86-851C-6DBF6F9A0055}" type="pres">
      <dgm:prSet presAssocID="{8FF6F67A-29B5-45E4-8C45-DF03113FB70B}" presName="connTx" presStyleLbl="sibTrans2D1" presStyleIdx="1" presStyleCnt="2"/>
      <dgm:spPr/>
    </dgm:pt>
    <dgm:pt modelId="{39E34575-7838-41EC-A448-37A774E39675}" type="pres">
      <dgm:prSet presAssocID="{91195FE8-239F-4D6B-B357-DCAC3D0A2E60}" presName="composite" presStyleCnt="0"/>
      <dgm:spPr/>
    </dgm:pt>
    <dgm:pt modelId="{180877D9-3E9D-456B-82AC-0D40D85D6EF6}" type="pres">
      <dgm:prSet presAssocID="{91195FE8-239F-4D6B-B357-DCAC3D0A2E60}" presName="imagSh" presStyleLbl="bgImgPlace1" presStyleIdx="2" presStyleCnt="3" custScaleX="145423" custScaleY="107660" custLinFactNeighborX="788" custLinFactNeighborY="6234"/>
      <dgm:spPr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CC0EC45-A76E-4F76-920D-6AA7764B3791}" type="pres">
      <dgm:prSet presAssocID="{91195FE8-239F-4D6B-B357-DCAC3D0A2E60}" presName="txNode" presStyleLbl="node1" presStyleIdx="2" presStyleCnt="3" custScaleX="138880" custScaleY="95244" custLinFactNeighborX="-10459" custLinFactNeighborY="52527">
        <dgm:presLayoutVars>
          <dgm:bulletEnabled val="1"/>
        </dgm:presLayoutVars>
      </dgm:prSet>
      <dgm:spPr/>
    </dgm:pt>
  </dgm:ptLst>
  <dgm:cxnLst>
    <dgm:cxn modelId="{D06C8902-D232-4E6C-BE50-34811DDC6229}" type="presOf" srcId="{8FF6F67A-29B5-45E4-8C45-DF03113FB70B}" destId="{180557FA-D5BF-4C86-851C-6DBF6F9A0055}" srcOrd="1" destOrd="0" presId="urn:microsoft.com/office/officeart/2005/8/layout/hProcess10"/>
    <dgm:cxn modelId="{C8C8B109-A2DE-4BA0-8DDB-A172DE63A725}" srcId="{D83AFA50-6205-47F9-B3E2-22EAF060A452}" destId="{D76C357D-F3A3-49A0-9B5D-B9AB272B8137}" srcOrd="0" destOrd="0" parTransId="{BC02369C-48F5-417D-80FE-7C69470ABFA9}" sibTransId="{DBD91E5C-0D84-4D1F-96D4-41A2064BB84D}"/>
    <dgm:cxn modelId="{601F8A12-93C7-42F1-8283-069E0483A5DE}" srcId="{D83AFA50-6205-47F9-B3E2-22EAF060A452}" destId="{91195FE8-239F-4D6B-B357-DCAC3D0A2E60}" srcOrd="2" destOrd="0" parTransId="{A7529BE7-7BA6-4028-A713-1D73854B0102}" sibTransId="{0F2F029D-44F3-4FF3-B400-8D15C890C64D}"/>
    <dgm:cxn modelId="{A0123328-502D-464D-842B-8A450B0134E3}" type="presOf" srcId="{E4382F26-50D1-4C2F-9F7D-BC9AD4485D05}" destId="{1EDE125F-E8F5-4815-A5EF-C9C99920F256}" srcOrd="0" destOrd="0" presId="urn:microsoft.com/office/officeart/2005/8/layout/hProcess10"/>
    <dgm:cxn modelId="{FF798728-E23A-4B29-A2B3-2A7558026B07}" type="presOf" srcId="{91195FE8-239F-4D6B-B357-DCAC3D0A2E60}" destId="{7CC0EC45-A76E-4F76-920D-6AA7764B3791}" srcOrd="0" destOrd="0" presId="urn:microsoft.com/office/officeart/2005/8/layout/hProcess10"/>
    <dgm:cxn modelId="{46820540-9DF9-4476-A00C-192FA934D80F}" srcId="{D76C357D-F3A3-49A0-9B5D-B9AB272B8137}" destId="{53B83B99-8916-4A66-A742-2D207A87D3B7}" srcOrd="0" destOrd="0" parTransId="{5268BFFC-745C-48E8-AA7A-EC7B498481E4}" sibTransId="{5883D47D-A0A8-4C3D-9DBC-A5EDCD1BF1A9}"/>
    <dgm:cxn modelId="{85BB3A52-C756-4431-BC56-82898BC6EE71}" type="presOf" srcId="{D83AFA50-6205-47F9-B3E2-22EAF060A452}" destId="{35EF2566-EA12-4800-B035-31F3A8E5BC30}" srcOrd="0" destOrd="0" presId="urn:microsoft.com/office/officeart/2005/8/layout/hProcess10"/>
    <dgm:cxn modelId="{53E09057-B45D-4B7F-98D6-FB395ABE8D41}" type="presOf" srcId="{8FF6F67A-29B5-45E4-8C45-DF03113FB70B}" destId="{DD63F5A8-BFEB-43D9-9AC4-C73731E33016}" srcOrd="0" destOrd="0" presId="urn:microsoft.com/office/officeart/2005/8/layout/hProcess10"/>
    <dgm:cxn modelId="{36D1216E-C0AB-4132-A9D8-2548890B7363}" srcId="{D83AFA50-6205-47F9-B3E2-22EAF060A452}" destId="{E4382F26-50D1-4C2F-9F7D-BC9AD4485D05}" srcOrd="1" destOrd="0" parTransId="{625D9ADF-025B-4061-80B7-51D3AAB6D3A1}" sibTransId="{8FF6F67A-29B5-45E4-8C45-DF03113FB70B}"/>
    <dgm:cxn modelId="{1D2A29A9-BA90-4CA8-A8D5-B1BAC86A961D}" type="presOf" srcId="{53B83B99-8916-4A66-A742-2D207A87D3B7}" destId="{AB5ABC3A-9B35-4D7E-8BCE-3C3F35B9BB0A}" srcOrd="0" destOrd="1" presId="urn:microsoft.com/office/officeart/2005/8/layout/hProcess10"/>
    <dgm:cxn modelId="{51FA0EAF-97C8-4BFA-B7C7-0BB49DA6F8EB}" type="presOf" srcId="{D76C357D-F3A3-49A0-9B5D-B9AB272B8137}" destId="{AB5ABC3A-9B35-4D7E-8BCE-3C3F35B9BB0A}" srcOrd="0" destOrd="0" presId="urn:microsoft.com/office/officeart/2005/8/layout/hProcess10"/>
    <dgm:cxn modelId="{B5C28ABA-7854-4490-AC8F-661E849C4F0E}" type="presOf" srcId="{B6982AFD-43B1-4DD3-B7B1-13124DDFB69D}" destId="{AB5ABC3A-9B35-4D7E-8BCE-3C3F35B9BB0A}" srcOrd="0" destOrd="2" presId="urn:microsoft.com/office/officeart/2005/8/layout/hProcess10"/>
    <dgm:cxn modelId="{0B918ABE-B242-45A1-82C1-8B19A4892B18}" type="presOf" srcId="{DBD91E5C-0D84-4D1F-96D4-41A2064BB84D}" destId="{6444E9D2-6859-4E4B-83DB-4558DF54E8E4}" srcOrd="1" destOrd="0" presId="urn:microsoft.com/office/officeart/2005/8/layout/hProcess10"/>
    <dgm:cxn modelId="{1E876FCF-BD1D-4754-BD62-BB68B298CB58}" srcId="{D76C357D-F3A3-49A0-9B5D-B9AB272B8137}" destId="{B6982AFD-43B1-4DD3-B7B1-13124DDFB69D}" srcOrd="1" destOrd="0" parTransId="{51B005DF-0B03-482A-B0E4-258E90754BB2}" sibTransId="{BE57FF8D-9EB1-45C2-8B94-B518642361EF}"/>
    <dgm:cxn modelId="{93170DE4-FBDE-4E11-806A-B832A9610F7B}" type="presOf" srcId="{DBD91E5C-0D84-4D1F-96D4-41A2064BB84D}" destId="{1B61019A-4130-40BC-9763-FAE96757ECF9}" srcOrd="0" destOrd="0" presId="urn:microsoft.com/office/officeart/2005/8/layout/hProcess10"/>
    <dgm:cxn modelId="{518BB254-A57A-4C89-866A-A32FF10B0715}" type="presParOf" srcId="{35EF2566-EA12-4800-B035-31F3A8E5BC30}" destId="{D16D2A18-03AB-4C7F-9BF6-9553AB98B205}" srcOrd="0" destOrd="0" presId="urn:microsoft.com/office/officeart/2005/8/layout/hProcess10"/>
    <dgm:cxn modelId="{3491FC82-FE56-49D7-B551-B91D394713A3}" type="presParOf" srcId="{D16D2A18-03AB-4C7F-9BF6-9553AB98B205}" destId="{502881BE-F143-45D8-843D-7EA4D8214F5C}" srcOrd="0" destOrd="0" presId="urn:microsoft.com/office/officeart/2005/8/layout/hProcess10"/>
    <dgm:cxn modelId="{60A1EDD2-771C-48FB-910F-C91F376BD58F}" type="presParOf" srcId="{D16D2A18-03AB-4C7F-9BF6-9553AB98B205}" destId="{AB5ABC3A-9B35-4D7E-8BCE-3C3F35B9BB0A}" srcOrd="1" destOrd="0" presId="urn:microsoft.com/office/officeart/2005/8/layout/hProcess10"/>
    <dgm:cxn modelId="{9F998032-9BC3-457C-A0B2-7DC6BDAE030A}" type="presParOf" srcId="{35EF2566-EA12-4800-B035-31F3A8E5BC30}" destId="{1B61019A-4130-40BC-9763-FAE96757ECF9}" srcOrd="1" destOrd="0" presId="urn:microsoft.com/office/officeart/2005/8/layout/hProcess10"/>
    <dgm:cxn modelId="{32377574-C0AB-4D59-8BBB-3A69CF3F646D}" type="presParOf" srcId="{1B61019A-4130-40BC-9763-FAE96757ECF9}" destId="{6444E9D2-6859-4E4B-83DB-4558DF54E8E4}" srcOrd="0" destOrd="0" presId="urn:microsoft.com/office/officeart/2005/8/layout/hProcess10"/>
    <dgm:cxn modelId="{B5E2D7A9-D4D9-4DEA-95D3-1C6741F5A0EE}" type="presParOf" srcId="{35EF2566-EA12-4800-B035-31F3A8E5BC30}" destId="{D1E724EF-8614-4B2B-BC8B-F4769D884E37}" srcOrd="2" destOrd="0" presId="urn:microsoft.com/office/officeart/2005/8/layout/hProcess10"/>
    <dgm:cxn modelId="{98C463CC-3C9C-4571-A860-4C21CDD3EB79}" type="presParOf" srcId="{D1E724EF-8614-4B2B-BC8B-F4769D884E37}" destId="{37180770-5884-4C08-85FA-40A6AFE0E728}" srcOrd="0" destOrd="0" presId="urn:microsoft.com/office/officeart/2005/8/layout/hProcess10"/>
    <dgm:cxn modelId="{41A07953-40D4-4690-BC99-FB6543FFFBEE}" type="presParOf" srcId="{D1E724EF-8614-4B2B-BC8B-F4769D884E37}" destId="{1EDE125F-E8F5-4815-A5EF-C9C99920F256}" srcOrd="1" destOrd="0" presId="urn:microsoft.com/office/officeart/2005/8/layout/hProcess10"/>
    <dgm:cxn modelId="{60DDA916-77D8-45FE-A11D-0A7D38355877}" type="presParOf" srcId="{35EF2566-EA12-4800-B035-31F3A8E5BC30}" destId="{DD63F5A8-BFEB-43D9-9AC4-C73731E33016}" srcOrd="3" destOrd="0" presId="urn:microsoft.com/office/officeart/2005/8/layout/hProcess10"/>
    <dgm:cxn modelId="{6CB51764-3270-4C26-8031-E577A6E78EDA}" type="presParOf" srcId="{DD63F5A8-BFEB-43D9-9AC4-C73731E33016}" destId="{180557FA-D5BF-4C86-851C-6DBF6F9A0055}" srcOrd="0" destOrd="0" presId="urn:microsoft.com/office/officeart/2005/8/layout/hProcess10"/>
    <dgm:cxn modelId="{6311E2C8-0BC7-42D5-B72D-99B5606C236D}" type="presParOf" srcId="{35EF2566-EA12-4800-B035-31F3A8E5BC30}" destId="{39E34575-7838-41EC-A448-37A774E39675}" srcOrd="4" destOrd="0" presId="urn:microsoft.com/office/officeart/2005/8/layout/hProcess10"/>
    <dgm:cxn modelId="{64E82AB2-E74D-4845-B0CE-443C5E37CFB0}" type="presParOf" srcId="{39E34575-7838-41EC-A448-37A774E39675}" destId="{180877D9-3E9D-456B-82AC-0D40D85D6EF6}" srcOrd="0" destOrd="0" presId="urn:microsoft.com/office/officeart/2005/8/layout/hProcess10"/>
    <dgm:cxn modelId="{AA68B373-4806-4527-929A-5BD2C5A7C983}" type="presParOf" srcId="{39E34575-7838-41EC-A448-37A774E39675}" destId="{7CC0EC45-A76E-4F76-920D-6AA7764B3791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881BE-F143-45D8-843D-7EA4D8214F5C}">
      <dsp:nvSpPr>
        <dsp:cNvPr id="0" name=""/>
        <dsp:cNvSpPr/>
      </dsp:nvSpPr>
      <dsp:spPr>
        <a:xfrm>
          <a:off x="138919" y="1233147"/>
          <a:ext cx="3022778" cy="222306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ABC3A-9B35-4D7E-8BCE-3C3F35B9BB0A}">
      <dsp:nvSpPr>
        <dsp:cNvPr id="0" name=""/>
        <dsp:cNvSpPr/>
      </dsp:nvSpPr>
      <dsp:spPr>
        <a:xfrm>
          <a:off x="161532" y="3699503"/>
          <a:ext cx="2977554" cy="13653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pre-identified contrail days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~100 GOES-16 (.</a:t>
          </a:r>
          <a:r>
            <a:rPr lang="en-US" sz="1600" kern="1200" dirty="0" err="1"/>
            <a:t>nc</a:t>
          </a:r>
          <a:r>
            <a:rPr lang="en-US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OpenSky trajectories (.csv)</a:t>
          </a:r>
        </a:p>
      </dsp:txBody>
      <dsp:txXfrm>
        <a:off x="201521" y="3739492"/>
        <a:ext cx="2897576" cy="1285335"/>
      </dsp:txXfrm>
    </dsp:sp>
    <dsp:sp modelId="{1B61019A-4130-40BC-9763-FAE96757ECF9}">
      <dsp:nvSpPr>
        <dsp:cNvPr id="0" name=""/>
        <dsp:cNvSpPr/>
      </dsp:nvSpPr>
      <dsp:spPr>
        <a:xfrm rot="35178">
          <a:off x="3273389" y="2145266"/>
          <a:ext cx="638262" cy="5005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273393" y="2244605"/>
        <a:ext cx="488102" cy="300321"/>
      </dsp:txXfrm>
    </dsp:sp>
    <dsp:sp modelId="{37180770-5884-4C08-85FA-40A6AFE0E728}">
      <dsp:nvSpPr>
        <dsp:cNvPr id="0" name=""/>
        <dsp:cNvSpPr/>
      </dsp:nvSpPr>
      <dsp:spPr>
        <a:xfrm>
          <a:off x="3982314" y="1391471"/>
          <a:ext cx="2083080" cy="208308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E125F-E8F5-4815-A5EF-C9C99920F256}">
      <dsp:nvSpPr>
        <dsp:cNvPr id="0" name=""/>
        <dsp:cNvSpPr/>
      </dsp:nvSpPr>
      <dsp:spPr>
        <a:xfrm>
          <a:off x="4307161" y="4118046"/>
          <a:ext cx="1595201" cy="7617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GitHub GUI</a:t>
          </a:r>
        </a:p>
      </dsp:txBody>
      <dsp:txXfrm>
        <a:off x="4329472" y="4140357"/>
        <a:ext cx="1550579" cy="717139"/>
      </dsp:txXfrm>
    </dsp:sp>
    <dsp:sp modelId="{DD63F5A8-BFEB-43D9-9AC4-C73731E33016}">
      <dsp:nvSpPr>
        <dsp:cNvPr id="0" name=""/>
        <dsp:cNvSpPr/>
      </dsp:nvSpPr>
      <dsp:spPr>
        <a:xfrm rot="8151">
          <a:off x="6343565" y="2186562"/>
          <a:ext cx="581027" cy="5005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343565" y="2286491"/>
        <a:ext cx="430867" cy="300321"/>
      </dsp:txXfrm>
    </dsp:sp>
    <dsp:sp modelId="{180877D9-3E9D-456B-82AC-0D40D85D6EF6}">
      <dsp:nvSpPr>
        <dsp:cNvPr id="0" name=""/>
        <dsp:cNvSpPr/>
      </dsp:nvSpPr>
      <dsp:spPr>
        <a:xfrm>
          <a:off x="7148603" y="1320319"/>
          <a:ext cx="3029277" cy="2242643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0EC45-A76E-4F76-920D-6AA7764B3791}">
      <dsp:nvSpPr>
        <dsp:cNvPr id="0" name=""/>
        <dsp:cNvSpPr/>
      </dsp:nvSpPr>
      <dsp:spPr>
        <a:xfrm>
          <a:off x="7321573" y="3663804"/>
          <a:ext cx="2892981" cy="1984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- Semi-supervised labelling contrail tool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- Machine learning approaches to predict the presence of contrails</a:t>
          </a:r>
          <a:endParaRPr lang="en-US" sz="2000" kern="1200" dirty="0"/>
        </a:p>
      </dsp:txBody>
      <dsp:txXfrm>
        <a:off x="7379683" y="3721914"/>
        <a:ext cx="2776761" cy="1867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51BED-C85C-4D79-BAEC-0B0483AC8F9B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E28A6-DE3D-441A-913B-E09F6143EA6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89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650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131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028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40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65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aseline="0" dirty="0">
              <a:latin typeface="+mn-lt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B8E66BFF-75AD-4099-B8D9-D03B99943C2D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3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415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54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41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4E28A6-DE3D-441A-913B-E09F6143EA6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05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331000" y="146400"/>
            <a:ext cx="10495200" cy="8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331000" y="1053452"/>
            <a:ext cx="10495200" cy="53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48640" marR="0" lvl="0" indent="-38862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500"/>
              <a:buFont typeface="Roboto"/>
              <a:buChar char="●"/>
              <a:defRPr sz="1800" i="0" u="none" strike="noStrike" cap="none"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300"/>
              <a:buFont typeface="Roboto"/>
              <a:buChar char="○"/>
              <a:defRPr sz="1560" i="0" u="none" strike="noStrike" cap="none"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100"/>
              <a:buFont typeface="Roboto"/>
              <a:buChar char="■"/>
              <a:defRPr sz="1320" i="0" u="none" strike="noStrike" cap="none"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900"/>
              <a:buFont typeface="Roboto"/>
              <a:buChar char="●"/>
              <a:defRPr sz="1080" i="0" u="none" strike="noStrike" cap="none"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○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■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●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800"/>
              <a:buFont typeface="Roboto"/>
              <a:buChar char="○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SzPts val="800"/>
              <a:buFont typeface="Roboto"/>
              <a:buChar char="■"/>
              <a:defRPr sz="960" i="0" u="none" strike="noStrike" cap="none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Google Shape;13;p2"/>
          <p:cNvCxnSpPr/>
          <p:nvPr/>
        </p:nvCxnSpPr>
        <p:spPr>
          <a:xfrm>
            <a:off x="1321131" y="943631"/>
            <a:ext cx="1051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98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12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00A6D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31156" y="822996"/>
            <a:ext cx="9687200" cy="297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432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31167" y="3795800"/>
            <a:ext cx="9687200" cy="183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84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6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FFFFFF"/>
              </a:buClr>
              <a:buSzPts val="1400"/>
              <a:buNone/>
              <a:defRPr sz="24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7" name="Google Shape;17;p3" descr="TU_P5#white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66034" y="5313167"/>
            <a:ext cx="2039601" cy="113075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68400" y="5874866"/>
            <a:ext cx="1574800" cy="8568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8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3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31000" y="146400"/>
            <a:ext cx="10495200" cy="8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A6D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None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0"/>
            <a:ext cx="1056400" cy="68652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52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" name="Google Shape;8;p1" descr="TU_P5#white.ep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66" y="6266600"/>
            <a:ext cx="922877" cy="5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331000" y="1047065"/>
            <a:ext cx="10495200" cy="537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T Serif"/>
              <a:buChar char="●"/>
              <a:defRPr sz="15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T Serif"/>
              <a:buChar char="○"/>
              <a:defRPr sz="13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T Serif"/>
              <a:buChar char="■"/>
              <a:defRPr sz="11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T Serif"/>
              <a:buChar char="●"/>
              <a:defRPr sz="9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○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■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●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T Serif"/>
              <a:buChar char="○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800"/>
              <a:buFont typeface="PT Serif"/>
              <a:buChar char="■"/>
              <a:defRPr sz="800" b="0" i="0" u="none" strike="noStrike" cap="none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010989" y="633986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7CB9E-361A-410D-BF01-A8EA613C40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116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805687"/>
            <a:ext cx="9442772" cy="4332362"/>
          </a:xfrm>
        </p:spPr>
        <p:txBody>
          <a:bodyPr/>
          <a:lstStyle/>
          <a:p>
            <a: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  <a:t>AI Capstone Project –</a:t>
            </a:r>
            <a:b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br>
              <a:rPr lang="en-US" sz="105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  <a:t>Automatic Detection of Contrails From Flights</a:t>
            </a:r>
            <a:br>
              <a:rPr lang="en-US" sz="7200" i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Arial"/>
              </a:rPr>
            </a:br>
            <a:endParaRPr lang="en-GB" sz="7200" b="1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PT Serif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013" y="6506157"/>
            <a:ext cx="2484721" cy="1930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it-IT" sz="1100" dirty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slides source: Esther </a:t>
            </a:r>
            <a:r>
              <a:rPr lang="it-IT" sz="1100" dirty="0" err="1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Roosenbrand</a:t>
            </a:r>
            <a:endParaRPr lang="en-GB" sz="1100" dirty="0">
              <a:solidFill>
                <a:schemeClr val="tx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03348-77EB-434F-8BD3-5042BA02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630" y="2391877"/>
            <a:ext cx="2607917" cy="2590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EAC496-0724-094C-8A54-1C037C0112EE}"/>
              </a:ext>
            </a:extLst>
          </p:cNvPr>
          <p:cNvSpPr/>
          <p:nvPr/>
        </p:nvSpPr>
        <p:spPr>
          <a:xfrm>
            <a:off x="8631045" y="6340469"/>
            <a:ext cx="2967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Image source: https://communitycc.com/wp-content/uploads/2020/01/Around-The-World-Icon-2.png</a:t>
            </a:r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270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10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20" y="228987"/>
            <a:ext cx="9010989" cy="6475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9585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Cv2.HoughLineP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8392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2. Cv2.Canny (edges)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7199" y="416689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1. Colorbar contrast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47199" y="3560837"/>
            <a:ext cx="260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OpenSky (clickable)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4987" y="3560837"/>
            <a:ext cx="296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5. Greyscale 1. + clicked 4</a:t>
            </a:r>
          </a:p>
        </p:txBody>
      </p:sp>
    </p:spTree>
    <p:extLst>
      <p:ext uri="{BB962C8B-B14F-4D97-AF65-F5344CB8AC3E}">
        <p14:creationId xmlns:p14="http://schemas.microsoft.com/office/powerpoint/2010/main" val="164123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000" y="146400"/>
            <a:ext cx="10495200" cy="768000"/>
          </a:xfrm>
        </p:spPr>
        <p:txBody>
          <a:bodyPr/>
          <a:lstStyle/>
          <a:p>
            <a:r>
              <a:rPr lang="en-US" sz="36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Moscow analysis</a:t>
            </a:r>
            <a:endParaRPr lang="en-GB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11</a:t>
            </a:fld>
            <a:endParaRPr lang="en-GB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1000" y="798022"/>
            <a:ext cx="10861000" cy="562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process given dataset to generate features related to contrails.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link a number of contrails with flight date to form a baseline training data set.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create a user interface for visualizing and labelling contrails.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00B05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Must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identify the proper machine learning methods for the contrail identification.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C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Should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provide metrics to evaluate the prediction performance. 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C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Should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provide visualizations and analysis for the models and results.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0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correlate predicted contrails with atmospheric data (e.g., ERA5).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rgbClr val="FF0000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Could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be able to apply the tool word-wide. 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need any high-performance computer (i.e. personal computer is sufficient).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collect real-time flight data.</a:t>
            </a:r>
          </a:p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Won’t</a:t>
            </a:r>
            <a:r>
              <a:rPr lang="en-US" sz="23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need to use all the data provided.</a:t>
            </a:r>
          </a:p>
          <a:p>
            <a:pPr marL="254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3594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12</a:t>
            </a:fld>
            <a:endParaRPr lang="en-GB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31000" y="798022"/>
            <a:ext cx="10861000" cy="562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54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Context: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 err="1"/>
              <a:t>Grewe</a:t>
            </a:r>
            <a:r>
              <a:rPr lang="en-GB" dirty="0"/>
              <a:t>, V., </a:t>
            </a:r>
            <a:r>
              <a:rPr lang="en-GB" dirty="0" err="1"/>
              <a:t>Matthes</a:t>
            </a:r>
            <a:r>
              <a:rPr lang="en-GB" dirty="0"/>
              <a:t>, S., </a:t>
            </a:r>
            <a:r>
              <a:rPr lang="en-GB" dirty="0" err="1"/>
              <a:t>Frömming</a:t>
            </a:r>
            <a:r>
              <a:rPr lang="en-GB" dirty="0"/>
              <a:t>, C., 2017. Feasibility of climate-optimized air traffic routing for trans-Atlantic flight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 err="1"/>
              <a:t>Rosenow</a:t>
            </a:r>
            <a:r>
              <a:rPr lang="en-US" dirty="0"/>
              <a:t>, J., and Fricke</a:t>
            </a:r>
            <a:r>
              <a:rPr lang="en-GB" dirty="0"/>
              <a:t>, H., 2019. </a:t>
            </a:r>
            <a:r>
              <a:rPr lang="en-US" dirty="0"/>
              <a:t>Individual Condensation Trails in Aircraft Trajectory Optimization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Wilhelm, L., </a:t>
            </a:r>
            <a:r>
              <a:rPr lang="en-GB" dirty="0" err="1"/>
              <a:t>Gierens</a:t>
            </a:r>
            <a:r>
              <a:rPr lang="en-GB" dirty="0"/>
              <a:t>, K., </a:t>
            </a:r>
            <a:r>
              <a:rPr lang="en-GB" dirty="0" err="1"/>
              <a:t>Rohs</a:t>
            </a:r>
            <a:r>
              <a:rPr lang="en-GB" dirty="0"/>
              <a:t>, S., 2022. Meteorological Conditions that Promote Persistent Contrails</a:t>
            </a:r>
            <a:endParaRPr lang="en-US" dirty="0"/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Assessing and Modeling Climate Optimal Flights Using Open Surveillance and Remote Sensing Data. (10th ICRAT)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Examining Contrail Formation Models with Open Flight and Remote Sensing Data. (SESAR Innovation Days)</a:t>
            </a:r>
          </a:p>
          <a:p>
            <a:pPr marL="2540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sz="2300" b="1" kern="0" dirty="0">
                <a:solidFill>
                  <a:schemeClr val="tx1"/>
                </a:solidFill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Examples Contrail detection: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Vazquez-Navarro, M., </a:t>
            </a:r>
            <a:r>
              <a:rPr lang="en-GB" dirty="0" err="1"/>
              <a:t>Mannstein</a:t>
            </a:r>
            <a:r>
              <a:rPr lang="en-GB" dirty="0"/>
              <a:t>, H., Mayer, B., 2010. An automatic contrail tracking algorithm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Gillian M. Whelan, G., </a:t>
            </a:r>
            <a:r>
              <a:rPr lang="en-US" dirty="0" err="1"/>
              <a:t>Cawkwell</a:t>
            </a:r>
            <a:r>
              <a:rPr lang="en-US" dirty="0"/>
              <a:t>, F.</a:t>
            </a:r>
            <a:r>
              <a:rPr lang="en-GB" dirty="0"/>
              <a:t>, 2009. </a:t>
            </a:r>
            <a:r>
              <a:rPr lang="en-US" dirty="0"/>
              <a:t>The use of Meteorological Data to Improve Contrail Detection in Thermal Imagery over Ireland.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Luke </a:t>
            </a:r>
            <a:r>
              <a:rPr lang="en-GB" dirty="0" err="1"/>
              <a:t>Kulik</a:t>
            </a:r>
            <a:r>
              <a:rPr lang="en-GB" dirty="0"/>
              <a:t> (</a:t>
            </a:r>
            <a:r>
              <a:rPr lang="en-US" dirty="0"/>
              <a:t>MSc. Thesis AE TU Delft), 2016. </a:t>
            </a:r>
            <a:r>
              <a:rPr lang="en-GB" dirty="0"/>
              <a:t>Satellite-based detection of contrails </a:t>
            </a:r>
            <a:r>
              <a:rPr lang="en-GB" sz="1320" dirty="0"/>
              <a:t>using deep learning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GB" dirty="0"/>
              <a:t>Vazquez-Navarro, M., </a:t>
            </a:r>
            <a:r>
              <a:rPr lang="en-GB" dirty="0" err="1"/>
              <a:t>Mannstein</a:t>
            </a:r>
            <a:r>
              <a:rPr lang="en-GB" dirty="0"/>
              <a:t>, H., 2015. </a:t>
            </a:r>
            <a:r>
              <a:rPr lang="en-US" dirty="0"/>
              <a:t>Contrail life cycle and properties from 1 year of MSG/SEVIRI rapid-scan images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dirty="0"/>
              <a:t>McCloskey, K., and </a:t>
            </a:r>
            <a:r>
              <a:rPr lang="en-US" dirty="0" err="1"/>
              <a:t>Geraedts</a:t>
            </a:r>
            <a:r>
              <a:rPr lang="en-US" dirty="0"/>
              <a:t>, S., 2021. A human-labeled Landsat-8 contrails dataset.</a:t>
            </a:r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endParaRPr lang="en-US" sz="1320" dirty="0"/>
          </a:p>
          <a:p>
            <a:pPr marL="25400" indent="-571500">
              <a:lnSpc>
                <a:spcPct val="150000"/>
              </a:lnSpc>
              <a:spcBef>
                <a:spcPts val="0"/>
              </a:spcBef>
              <a:defRPr/>
            </a:pPr>
            <a:endParaRPr lang="en-US" dirty="0"/>
          </a:p>
          <a:p>
            <a:pPr marL="1122680" lvl="2" indent="-571500">
              <a:lnSpc>
                <a:spcPct val="150000"/>
              </a:lnSpc>
              <a:spcBef>
                <a:spcPts val="0"/>
              </a:spcBef>
              <a:defRPr/>
            </a:pPr>
            <a:endParaRPr lang="en-GB" dirty="0"/>
          </a:p>
          <a:p>
            <a:pPr marL="574040" lvl="1" indent="-571500">
              <a:lnSpc>
                <a:spcPct val="150000"/>
              </a:lnSpc>
              <a:spcBef>
                <a:spcPts val="0"/>
              </a:spcBef>
              <a:defRPr/>
            </a:pPr>
            <a:endParaRPr kumimoji="0" lang="en-US" sz="206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2540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9693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Context: Climate-optimized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1331000" y="1053452"/>
            <a:ext cx="10588626" cy="5535416"/>
          </a:xfrm>
        </p:spPr>
        <p:txBody>
          <a:bodyPr/>
          <a:lstStyle/>
          <a:p>
            <a:pPr marL="342900" indent="-342900"/>
            <a:endParaRPr lang="en-GB" altLang="en-US" sz="28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891540" lvl="1" indent="-342900"/>
            <a:endParaRPr lang="en-US" sz="256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342900" indent="-342900"/>
            <a:endParaRPr lang="en-GB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1331000" y="1041480"/>
            <a:ext cx="8079007" cy="53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Climate impact of aircraft emissions significant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Wind-optimization ≠ climate optimization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Presence of high climate impact regions</a:t>
            </a:r>
          </a:p>
          <a:p>
            <a:pPr marL="571500" lvl="0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8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Knowledge necessary:</a:t>
            </a:r>
          </a:p>
          <a:p>
            <a:pPr marL="1120140" lvl="1" indent="-5715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Warming/cooling contrail-forming areas</a:t>
            </a:r>
          </a:p>
          <a:p>
            <a:pPr marL="571500" marR="0" lvl="0" indent="-5715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  <p:pic>
        <p:nvPicPr>
          <p:cNvPr id="1026" name="AD778252-6816-4C65-B682-73EFED00749C" descr="45673949-c006-44da-95f2-61bf7edced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887" y="1364386"/>
            <a:ext cx="3371245" cy="449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2571482" y="6485249"/>
            <a:ext cx="2884147" cy="172576"/>
          </a:xfrm>
          <a:custGeom>
            <a:avLst/>
            <a:gdLst>
              <a:gd name="connsiteX0" fmla="*/ 0 w 4617396"/>
              <a:gd name="connsiteY0" fmla="*/ 195491 h 282814"/>
              <a:gd name="connsiteX1" fmla="*/ 907915 w 4617396"/>
              <a:gd name="connsiteY1" fmla="*/ 937 h 282814"/>
              <a:gd name="connsiteX2" fmla="*/ 1789889 w 4617396"/>
              <a:gd name="connsiteY2" fmla="*/ 266827 h 282814"/>
              <a:gd name="connsiteX3" fmla="*/ 3048000 w 4617396"/>
              <a:gd name="connsiteY3" fmla="*/ 130640 h 282814"/>
              <a:gd name="connsiteX4" fmla="*/ 4137498 w 4617396"/>
              <a:gd name="connsiteY4" fmla="*/ 279797 h 282814"/>
              <a:gd name="connsiteX5" fmla="*/ 4617396 w 4617396"/>
              <a:gd name="connsiteY5" fmla="*/ 234401 h 282814"/>
              <a:gd name="connsiteX6" fmla="*/ 4617396 w 4617396"/>
              <a:gd name="connsiteY6" fmla="*/ 234401 h 282814"/>
              <a:gd name="connsiteX7" fmla="*/ 4617396 w 4617396"/>
              <a:gd name="connsiteY7" fmla="*/ 234401 h 28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17396" h="282814">
                <a:moveTo>
                  <a:pt x="0" y="195491"/>
                </a:moveTo>
                <a:cubicBezTo>
                  <a:pt x="304800" y="92269"/>
                  <a:pt x="609600" y="-10952"/>
                  <a:pt x="907915" y="937"/>
                </a:cubicBezTo>
                <a:cubicBezTo>
                  <a:pt x="1206230" y="12826"/>
                  <a:pt x="1433208" y="245210"/>
                  <a:pt x="1789889" y="266827"/>
                </a:cubicBezTo>
                <a:cubicBezTo>
                  <a:pt x="2146570" y="288444"/>
                  <a:pt x="2656732" y="128478"/>
                  <a:pt x="3048000" y="130640"/>
                </a:cubicBezTo>
                <a:cubicBezTo>
                  <a:pt x="3439268" y="132802"/>
                  <a:pt x="3875932" y="262504"/>
                  <a:pt x="4137498" y="279797"/>
                </a:cubicBezTo>
                <a:cubicBezTo>
                  <a:pt x="4399064" y="297090"/>
                  <a:pt x="4617396" y="234401"/>
                  <a:pt x="4617396" y="234401"/>
                </a:cubicBezTo>
                <a:lnTo>
                  <a:pt x="4617396" y="234401"/>
                </a:lnTo>
                <a:lnTo>
                  <a:pt x="4617396" y="23440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3624210" y="5067090"/>
            <a:ext cx="1133155" cy="595426"/>
          </a:xfrm>
          <a:prstGeom prst="cloud">
            <a:avLst/>
          </a:prstGeom>
          <a:solidFill>
            <a:srgbClr val="EFFCFF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Bent-Up Arrow 13"/>
          <p:cNvSpPr/>
          <p:nvPr/>
        </p:nvSpPr>
        <p:spPr>
          <a:xfrm rot="18465508" flipV="1">
            <a:off x="3809789" y="5902617"/>
            <a:ext cx="825676" cy="713239"/>
          </a:xfrm>
          <a:prstGeom prst="bentUpArrow">
            <a:avLst>
              <a:gd name="adj1" fmla="val 14998"/>
              <a:gd name="adj2" fmla="val 25000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Moon 14"/>
          <p:cNvSpPr/>
          <p:nvPr/>
        </p:nvSpPr>
        <p:spPr>
          <a:xfrm>
            <a:off x="4749007" y="4473059"/>
            <a:ext cx="456960" cy="633970"/>
          </a:xfrm>
          <a:prstGeom prst="mo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0589" y="5081629"/>
            <a:ext cx="228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Day &amp; Night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Net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warming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-effect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12049" y="6281091"/>
            <a:ext cx="1539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Earth’s surface</a:t>
            </a:r>
          </a:p>
        </p:txBody>
      </p:sp>
      <p:sp>
        <p:nvSpPr>
          <p:cNvPr id="19" name="Sun 18"/>
          <p:cNvSpPr/>
          <p:nvPr/>
        </p:nvSpPr>
        <p:spPr>
          <a:xfrm>
            <a:off x="2833953" y="4359192"/>
            <a:ext cx="978448" cy="861704"/>
          </a:xfrm>
          <a:prstGeom prst="sun">
            <a:avLst>
              <a:gd name="adj" fmla="val 27400"/>
            </a:avLst>
          </a:prstGeom>
          <a:solidFill>
            <a:srgbClr val="FFFF00"/>
          </a:solidFill>
          <a:ln>
            <a:solidFill>
              <a:srgbClr val="FAE3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871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802" y="1174126"/>
            <a:ext cx="7249596" cy="54371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Contrail (Persistence)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1397" y="4129879"/>
            <a:ext cx="1502334" cy="46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36000">
            <a:spAutoFit/>
          </a:bodyPr>
          <a:lstStyle/>
          <a:p>
            <a:r>
              <a:rPr lang="en-US" sz="28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Persistent</a:t>
            </a:r>
            <a:endParaRPr 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7716724" y="3424724"/>
            <a:ext cx="2225289" cy="46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36000" bIns="36000">
            <a:spAutoFit/>
          </a:bodyPr>
          <a:lstStyle/>
          <a:p>
            <a:r>
              <a:rPr lang="en-US" sz="28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Non-Persistent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041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Remote Sensing Data: GOES-16, 17 and 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93" y="1828860"/>
            <a:ext cx="4752377" cy="4612601"/>
          </a:xfrm>
          <a:prstGeom prst="rect">
            <a:avLst/>
          </a:prstGeom>
        </p:spPr>
      </p:pic>
      <p:pic>
        <p:nvPicPr>
          <p:cNvPr id="17" name="goes_2020_03_17_gulf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80" end="13920"/>
                </p14:media>
              </p:ext>
            </p:extLst>
          </p:nvPr>
        </p:nvPicPr>
        <p:blipFill rotWithShape="1">
          <a:blip r:embed="rId6"/>
          <a:srcRect l="28346" t="5282" r="25564" b="8710"/>
          <a:stretch>
            <a:fillRect/>
          </a:stretch>
        </p:blipFill>
        <p:spPr>
          <a:xfrm>
            <a:off x="6395763" y="1165014"/>
            <a:ext cx="5383044" cy="53574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31000" y="982451"/>
            <a:ext cx="5243419" cy="173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lvl="0" indent="-571500">
              <a:lnSpc>
                <a:spcPct val="150000"/>
              </a:lnSpc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IR bands</a:t>
            </a:r>
            <a:r>
              <a:rPr kumimoji="0" lang="en-US" sz="2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  <a:sym typeface="Roboto"/>
              </a:rPr>
              <a:t> (5 min </a:t>
            </a: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and +</a:t>
            </a:r>
            <a:r>
              <a:rPr lang="en-GB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0.5 -2 km res</a:t>
            </a:r>
            <a:r>
              <a:rPr lang="en-US" sz="26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2866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GOES &amp; OpenSky (</a:t>
            </a:r>
            <a:r>
              <a:rPr lang="en-US" dirty="0"/>
              <a:t>ADSB-Data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D87CB9E-361A-410D-BF01-A8EA613C4077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31000" y="989521"/>
            <a:ext cx="10423189" cy="1949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  <p:pic>
        <p:nvPicPr>
          <p:cNvPr id="6" name="goes_2020_05_089_opensky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3" end="8004"/>
                </p14:media>
              </p:ext>
            </p:extLst>
          </p:nvPr>
        </p:nvPicPr>
        <p:blipFill rotWithShape="1">
          <a:blip r:embed="rId5"/>
          <a:srcRect l="12279" t="8963" r="12291" b="8900"/>
          <a:stretch>
            <a:fillRect/>
          </a:stretch>
        </p:blipFill>
        <p:spPr>
          <a:xfrm>
            <a:off x="2461879" y="1108030"/>
            <a:ext cx="7920710" cy="57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517" t="11328" r="58439" b="26366"/>
          <a:stretch/>
        </p:blipFill>
        <p:spPr>
          <a:xfrm>
            <a:off x="2438729" y="1108029"/>
            <a:ext cx="7920710" cy="5711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Contrail Detection from Sat Imagery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6</a:t>
            </a:fld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3567948" y="2701636"/>
            <a:ext cx="4297680" cy="208649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78043" y="2525535"/>
            <a:ext cx="3280756" cy="166408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70374" y="2493023"/>
            <a:ext cx="2370513" cy="108976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04795" y="2060392"/>
            <a:ext cx="2370513" cy="108976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9026" t="11105" r="57795" b="26022"/>
          <a:stretch/>
        </p:blipFill>
        <p:spPr>
          <a:xfrm>
            <a:off x="1331000" y="989520"/>
            <a:ext cx="8182650" cy="5749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Goal: Bigger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7</a:t>
            </a:fld>
            <a:endParaRPr lang="en-GB"/>
          </a:p>
        </p:txBody>
      </p:sp>
      <p:grpSp>
        <p:nvGrpSpPr>
          <p:cNvPr id="41" name="Group 40"/>
          <p:cNvGrpSpPr/>
          <p:nvPr/>
        </p:nvGrpSpPr>
        <p:grpSpPr>
          <a:xfrm>
            <a:off x="3213622" y="1258151"/>
            <a:ext cx="2651034" cy="2744554"/>
            <a:chOff x="3927566" y="1237242"/>
            <a:chExt cx="2651034" cy="2744554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3927566" y="1237242"/>
              <a:ext cx="1337580" cy="1066956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386647" y="3225338"/>
              <a:ext cx="1191953" cy="756458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253644" y="2292696"/>
              <a:ext cx="133003" cy="943874"/>
            </a:xfrm>
            <a:prstGeom prst="line">
              <a:avLst/>
            </a:prstGeom>
            <a:ln w="38100">
              <a:solidFill>
                <a:srgbClr val="F441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>
            <a:off x="2386492" y="2410854"/>
            <a:ext cx="2286211" cy="1074243"/>
          </a:xfrm>
          <a:prstGeom prst="line">
            <a:avLst/>
          </a:prstGeom>
          <a:ln w="38100">
            <a:solidFill>
              <a:srgbClr val="5EB7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05098" y="2810198"/>
            <a:ext cx="1471563" cy="674899"/>
          </a:xfrm>
          <a:prstGeom prst="line">
            <a:avLst/>
          </a:prstGeom>
          <a:ln w="38100">
            <a:solidFill>
              <a:srgbClr val="FFF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/>
          <p:cNvSpPr/>
          <p:nvPr/>
        </p:nvSpPr>
        <p:spPr>
          <a:xfrm>
            <a:off x="9444200" y="1775884"/>
            <a:ext cx="556325" cy="3248646"/>
          </a:xfrm>
          <a:prstGeom prst="rightBrace">
            <a:avLst>
              <a:gd name="adj1" fmla="val 4368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118814" y="1456068"/>
            <a:ext cx="1882622" cy="3911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108000" bIns="108000">
            <a:spAutoFit/>
          </a:bodyPr>
          <a:lstStyle/>
          <a:p>
            <a:pPr algn="ctr"/>
            <a:r>
              <a:rPr lang="en-US" sz="20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By linking contrail with flight, </a:t>
            </a:r>
            <a:r>
              <a:rPr lang="en-US" sz="2000" b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altitude</a:t>
            </a:r>
            <a:r>
              <a:rPr lang="en-US" sz="200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 is known -&gt; </a:t>
            </a:r>
            <a:r>
              <a:rPr lang="en-US" sz="2000" b="1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atmospheric conditions</a:t>
            </a:r>
            <a:endParaRPr lang="en-US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algn="ctr"/>
            <a:endParaRPr lang="en-US" sz="200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algn="ctr"/>
            <a:r>
              <a:rPr lang="en-US" sz="20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Persistence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and </a:t>
            </a:r>
            <a:r>
              <a:rPr lang="en-US" sz="20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width</a:t>
            </a:r>
            <a:r>
              <a:rPr lang="en-US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of contrail are also parameters of interest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0668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8235513"/>
              </p:ext>
            </p:extLst>
          </p:nvPr>
        </p:nvGraphicFramePr>
        <p:xfrm>
          <a:off x="1321724" y="133004"/>
          <a:ext cx="10432465" cy="5744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2464527" y="823351"/>
            <a:ext cx="984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68983" y="823350"/>
            <a:ext cx="1811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Framework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476897" y="823350"/>
            <a:ext cx="1811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514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Currently used in GUI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7CB9E-361A-410D-BF01-A8EA613C4077}" type="slidenum">
              <a:rPr lang="en-GB" smtClean="0"/>
              <a:t>9</a:t>
            </a:fld>
            <a:endParaRPr lang="en-GB"/>
          </a:p>
        </p:txBody>
      </p:sp>
      <p:pic>
        <p:nvPicPr>
          <p:cNvPr id="1026" name="Picture 2" descr="Input image, Canny edges, Probabilistic Houg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"/>
          <a:stretch/>
        </p:blipFill>
        <p:spPr bwMode="auto">
          <a:xfrm>
            <a:off x="1183575" y="2814453"/>
            <a:ext cx="11008425" cy="358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59232" y="2445121"/>
            <a:ext cx="189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Input Image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74228" y="2445121"/>
            <a:ext cx="2127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Canny Edges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9220787" y="2445121"/>
            <a:ext cx="2971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Probabilistic Hough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31000" y="1041480"/>
            <a:ext cx="10220534" cy="53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48640" marR="0" lvl="0" indent="-38862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097280" marR="0" lvl="1" indent="-3733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oboto"/>
              <a:buChar char="○"/>
              <a:defRPr sz="15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645920" marR="0" lvl="2" indent="-35814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■"/>
              <a:defRPr sz="132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194560" marR="0" lvl="3" indent="-34290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Char char="●"/>
              <a:defRPr sz="108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743200" marR="0" lvl="4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291840" marR="0" lvl="5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840480" marR="0" lvl="6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●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389120" marR="0" lvl="7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Roboto"/>
              <a:buChar char="○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937760" marR="0" lvl="8" indent="-335280" algn="l" rtl="0" eaLnBrk="1" hangingPunct="1">
              <a:lnSpc>
                <a:spcPct val="100000"/>
              </a:lnSpc>
              <a:spcBef>
                <a:spcPts val="720"/>
              </a:spcBef>
              <a:spcAft>
                <a:spcPts val="720"/>
              </a:spcAft>
              <a:buClr>
                <a:srgbClr val="000000"/>
              </a:buClr>
              <a:buSzPts val="800"/>
              <a:buFont typeface="Roboto"/>
              <a:buChar char="■"/>
              <a:defRPr sz="96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571500" lvl="0" indent="-571500">
              <a:spcBef>
                <a:spcPts val="0"/>
              </a:spcBef>
              <a:defRPr/>
            </a:pPr>
            <a:r>
              <a:rPr lang="en-GB" sz="280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OpenCV</a:t>
            </a:r>
          </a:p>
          <a:p>
            <a:pPr marL="1120140" lvl="1" indent="-571500">
              <a:spcBef>
                <a:spcPts val="0"/>
              </a:spcBef>
              <a:defRPr/>
            </a:pPr>
            <a:r>
              <a:rPr lang="en-GB" sz="256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Canny Edge Detector</a:t>
            </a:r>
          </a:p>
          <a:p>
            <a:pPr marL="1120140" lvl="1" indent="-571500">
              <a:spcBef>
                <a:spcPts val="0"/>
              </a:spcBef>
              <a:defRPr/>
            </a:pPr>
            <a:r>
              <a:rPr lang="en-GB" sz="2560" kern="0" dirty="0">
                <a:latin typeface="Adobe Devanagari" panose="02040503050201020203" pitchFamily="18" charset="0"/>
                <a:ea typeface="PT Serif"/>
                <a:cs typeface="Adobe Devanagari" panose="02040503050201020203" pitchFamily="18" charset="0"/>
              </a:rPr>
              <a:t>Hough Line Transform</a:t>
            </a:r>
            <a:endParaRPr lang="en-US" sz="2560" kern="0" dirty="0">
              <a:latin typeface="Adobe Devanagari" panose="02040503050201020203" pitchFamily="18" charset="0"/>
              <a:ea typeface="PT Serif"/>
              <a:cs typeface="Adobe Devanagari" panose="020405030502010202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  <a:tabLst/>
              <a:defRPr/>
            </a:pPr>
            <a:endParaRPr kumimoji="0" lang="en-GB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Devanagari" panose="02040503050201020203" pitchFamily="18" charset="0"/>
              <a:ea typeface="PT Serif"/>
              <a:cs typeface="Adobe Devanagari" panose="02040503050201020203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1877981"/>
      </p:ext>
    </p:extLst>
  </p:cSld>
  <p:clrMapOvr>
    <a:masterClrMapping/>
  </p:clrMapOvr>
</p:sld>
</file>

<file path=ppt/theme/theme1.xml><?xml version="1.0" encoding="utf-8"?>
<a:theme xmlns:a="http://schemas.openxmlformats.org/drawingml/2006/main" name="TUDELFT">
  <a:themeElements>
    <a:clrScheme name="TU Delft">
      <a:dk1>
        <a:srgbClr val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ELFT" id="{0382E4C6-DDAB-4F6B-8623-0B3954EA7754}" vid="{CB1A4529-9906-4D3C-97E3-334191FFEA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580</Words>
  <Application>Microsoft Macintosh PowerPoint</Application>
  <PresentationFormat>Widescreen</PresentationFormat>
  <Paragraphs>101</Paragraphs>
  <Slides>12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Adobe Devanagari</vt:lpstr>
      <vt:lpstr>Arial</vt:lpstr>
      <vt:lpstr>Calibri</vt:lpstr>
      <vt:lpstr>PT Serif</vt:lpstr>
      <vt:lpstr>Roboto</vt:lpstr>
      <vt:lpstr>Tahoma</vt:lpstr>
      <vt:lpstr>TUDELFT</vt:lpstr>
      <vt:lpstr>AI Capstone Project –  Automatic Detection of Contrails From Flights </vt:lpstr>
      <vt:lpstr>Context: Climate-optimized model</vt:lpstr>
      <vt:lpstr>Contrail (Persistence)</vt:lpstr>
      <vt:lpstr>Remote Sensing Data: GOES-16, 17 and 18</vt:lpstr>
      <vt:lpstr>GOES &amp; OpenSky (ADSB-Data)</vt:lpstr>
      <vt:lpstr>Goal: Contrail Detection from Sat Imagery</vt:lpstr>
      <vt:lpstr>Goal: Bigger Picture</vt:lpstr>
      <vt:lpstr>PowerPoint Presentation</vt:lpstr>
      <vt:lpstr>Currently used in GUI</vt:lpstr>
      <vt:lpstr>PowerPoint Presentation</vt:lpstr>
      <vt:lpstr>Moscow analysis</vt:lpstr>
      <vt:lpstr>References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Capstone Project - Flight Contrails Project</dc:title>
  <dc:creator>Esther Roosenbrand</dc:creator>
  <cp:lastModifiedBy>chirocracy@protonmail.com</cp:lastModifiedBy>
  <cp:revision>34</cp:revision>
  <dcterms:created xsi:type="dcterms:W3CDTF">2022-11-14T08:45:40Z</dcterms:created>
  <dcterms:modified xsi:type="dcterms:W3CDTF">2022-11-15T14:42:03Z</dcterms:modified>
</cp:coreProperties>
</file>